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952" r:id="rId2"/>
    <p:sldId id="954" r:id="rId3"/>
    <p:sldId id="948" r:id="rId4"/>
    <p:sldId id="953" r:id="rId5"/>
    <p:sldId id="268" r:id="rId6"/>
    <p:sldId id="272" r:id="rId7"/>
    <p:sldId id="955" r:id="rId8"/>
    <p:sldId id="454" r:id="rId9"/>
    <p:sldId id="479" r:id="rId10"/>
    <p:sldId id="482" r:id="rId11"/>
    <p:sldId id="521" r:id="rId12"/>
    <p:sldId id="537" r:id="rId13"/>
    <p:sldId id="599" r:id="rId14"/>
    <p:sldId id="600" r:id="rId15"/>
    <p:sldId id="619" r:id="rId16"/>
    <p:sldId id="620" r:id="rId17"/>
    <p:sldId id="671" r:id="rId18"/>
    <p:sldId id="839" r:id="rId19"/>
    <p:sldId id="853" r:id="rId20"/>
    <p:sldId id="945" r:id="rId21"/>
    <p:sldId id="94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66FFFF"/>
    <a:srgbClr val="FFFF00"/>
    <a:srgbClr val="009900"/>
    <a:srgbClr val="FF0000"/>
    <a:srgbClr val="CC99FF"/>
    <a:srgbClr val="595959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189" autoAdjust="0"/>
    <p:restoredTop sz="94773" autoAdjust="0"/>
  </p:normalViewPr>
  <p:slideViewPr>
    <p:cSldViewPr>
      <p:cViewPr varScale="1">
        <p:scale>
          <a:sx n="114" d="100"/>
          <a:sy n="114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1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1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13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3.xlsx"/><Relationship Id="rId1" Type="http://schemas.openxmlformats.org/officeDocument/2006/relationships/themeOverride" Target="../theme/themeOverride1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4.xlsx"/><Relationship Id="rId1" Type="http://schemas.openxmlformats.org/officeDocument/2006/relationships/themeOverride" Target="../theme/themeOverride1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5.xlsx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0.39900000000000108</c:v>
                </c:pt>
                <c:pt idx="1">
                  <c:v>0.28600000000000031</c:v>
                </c:pt>
                <c:pt idx="2">
                  <c:v>0.20100000000000001</c:v>
                </c:pt>
                <c:pt idx="3">
                  <c:v>0.11300000000000004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0.33900000000000108</c:v>
                </c:pt>
                <c:pt idx="1">
                  <c:v>0.28700000000000031</c:v>
                </c:pt>
                <c:pt idx="2">
                  <c:v>0.26200000000000001</c:v>
                </c:pt>
                <c:pt idx="3">
                  <c:v>0.11300000000000004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0.40100000000000002</c:v>
                </c:pt>
                <c:pt idx="1">
                  <c:v>0.26300000000000001</c:v>
                </c:pt>
                <c:pt idx="2">
                  <c:v>0.21800000000000044</c:v>
                </c:pt>
                <c:pt idx="3">
                  <c:v>0.11799999999999999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0.43300000000000038</c:v>
                </c:pt>
                <c:pt idx="1">
                  <c:v>0.27700000000000002</c:v>
                </c:pt>
                <c:pt idx="2">
                  <c:v>0.19300000000000009</c:v>
                </c:pt>
                <c:pt idx="3">
                  <c:v>9.6000000000000058E-2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0.42500000000000032</c:v>
                </c:pt>
                <c:pt idx="1">
                  <c:v>0.31000000000000083</c:v>
                </c:pt>
                <c:pt idx="2">
                  <c:v>0.15200000000000041</c:v>
                </c:pt>
                <c:pt idx="3">
                  <c:v>0.11300000000000004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0.41800000000000032</c:v>
                </c:pt>
                <c:pt idx="1">
                  <c:v>0.30700000000000038</c:v>
                </c:pt>
                <c:pt idx="2">
                  <c:v>0.15600000000000044</c:v>
                </c:pt>
                <c:pt idx="3">
                  <c:v>0.11899999999999999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Sheet1!$H$2:$H$5</c:f>
              <c:numCache>
                <c:formatCode>0.0%</c:formatCode>
                <c:ptCount val="4"/>
                <c:pt idx="0">
                  <c:v>0.39700000000000107</c:v>
                </c:pt>
                <c:pt idx="1">
                  <c:v>0.31500000000000083</c:v>
                </c:pt>
                <c:pt idx="2">
                  <c:v>0.125</c:v>
                </c:pt>
                <c:pt idx="3">
                  <c:v>0.16400000000000009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0020992"/>
        <c:axId val="80022528"/>
      </c:barChart>
      <c:catAx>
        <c:axId val="80020992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022528"/>
        <c:crosses val="autoZero"/>
        <c:auto val="1"/>
        <c:lblAlgn val="ctr"/>
        <c:lblOffset val="100"/>
        <c:tickMarkSkip val="1"/>
        <c:noMultiLvlLbl val="1"/>
      </c:catAx>
      <c:valAx>
        <c:axId val="80022528"/>
        <c:scaling>
          <c:orientation val="minMax"/>
          <c:max val="0.45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020992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94</c:v>
                </c:pt>
                <c:pt idx="1">
                  <c:v>147</c:v>
                </c:pt>
                <c:pt idx="2">
                  <c:v>46</c:v>
                </c:pt>
                <c:pt idx="3">
                  <c:v>68</c:v>
                </c:pt>
                <c:pt idx="4">
                  <c:v>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144</c:v>
                </c:pt>
                <c:pt idx="1">
                  <c:v>161</c:v>
                </c:pt>
                <c:pt idx="2">
                  <c:v>39</c:v>
                </c:pt>
                <c:pt idx="3">
                  <c:v>49</c:v>
                </c:pt>
                <c:pt idx="4">
                  <c:v>27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131</c:v>
                </c:pt>
                <c:pt idx="1">
                  <c:v>162</c:v>
                </c:pt>
                <c:pt idx="2">
                  <c:v>45</c:v>
                </c:pt>
                <c:pt idx="3">
                  <c:v>53</c:v>
                </c:pt>
                <c:pt idx="4">
                  <c:v>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100</c:v>
                </c:pt>
                <c:pt idx="1">
                  <c:v>135</c:v>
                </c:pt>
                <c:pt idx="2">
                  <c:v>56</c:v>
                </c:pt>
                <c:pt idx="3">
                  <c:v>110</c:v>
                </c:pt>
                <c:pt idx="4">
                  <c:v>27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58</c:v>
                </c:pt>
                <c:pt idx="1">
                  <c:v>114</c:v>
                </c:pt>
                <c:pt idx="2">
                  <c:v>36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46</c:v>
                </c:pt>
                <c:pt idx="1">
                  <c:v>139</c:v>
                </c:pt>
                <c:pt idx="2">
                  <c:v>46</c:v>
                </c:pt>
                <c:pt idx="3">
                  <c:v>75</c:v>
                </c:pt>
                <c:pt idx="4">
                  <c:v>38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35</c:v>
                </c:pt>
                <c:pt idx="1">
                  <c:v>188</c:v>
                </c:pt>
                <c:pt idx="2">
                  <c:v>49</c:v>
                </c:pt>
                <c:pt idx="3">
                  <c:v>115</c:v>
                </c:pt>
                <c:pt idx="4">
                  <c:v>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5054208"/>
        <c:axId val="85055744"/>
      </c:barChart>
      <c:catAx>
        <c:axId val="8505420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055744"/>
        <c:crosses val="autoZero"/>
        <c:auto val="1"/>
        <c:lblAlgn val="ctr"/>
        <c:lblOffset val="100"/>
        <c:tickMarkSkip val="1"/>
        <c:noMultiLvlLbl val="1"/>
      </c:catAx>
      <c:valAx>
        <c:axId val="85055744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054208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0.632000000000002</c:v>
                </c:pt>
                <c:pt idx="1">
                  <c:v>0.23800000000000004</c:v>
                </c:pt>
                <c:pt idx="2">
                  <c:v>0.36300000000000032</c:v>
                </c:pt>
                <c:pt idx="3">
                  <c:v>0.42700000000000032</c:v>
                </c:pt>
                <c:pt idx="4">
                  <c:v>0.14100000000000001</c:v>
                </c:pt>
                <c:pt idx="5">
                  <c:v>9.0000000000000028E-3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0.49700000000000089</c:v>
                </c:pt>
                <c:pt idx="1">
                  <c:v>7.0999999999999994E-2</c:v>
                </c:pt>
                <c:pt idx="2">
                  <c:v>0.20400000000000001</c:v>
                </c:pt>
                <c:pt idx="3">
                  <c:v>0.43200000000000038</c:v>
                </c:pt>
                <c:pt idx="4">
                  <c:v>7.3999999999999996E-2</c:v>
                </c:pt>
                <c:pt idx="5">
                  <c:v>2.0000000000000052E-3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0.64100000000000201</c:v>
                </c:pt>
                <c:pt idx="1">
                  <c:v>0.20200000000000001</c:v>
                </c:pt>
                <c:pt idx="2">
                  <c:v>0.33700000000000113</c:v>
                </c:pt>
                <c:pt idx="3">
                  <c:v>0.54500000000000004</c:v>
                </c:pt>
                <c:pt idx="4">
                  <c:v>0.115</c:v>
                </c:pt>
                <c:pt idx="5">
                  <c:v>1.7000000000000001E-2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0.67600000000000227</c:v>
                </c:pt>
                <c:pt idx="1">
                  <c:v>0.30800000000000038</c:v>
                </c:pt>
                <c:pt idx="2">
                  <c:v>0.41100000000000031</c:v>
                </c:pt>
                <c:pt idx="3">
                  <c:v>0.52500000000000002</c:v>
                </c:pt>
                <c:pt idx="4">
                  <c:v>0.14200000000000004</c:v>
                </c:pt>
                <c:pt idx="5">
                  <c:v>1.0000000000000005E-2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0.69299999999999995</c:v>
                </c:pt>
                <c:pt idx="1">
                  <c:v>0.36200000000000032</c:v>
                </c:pt>
                <c:pt idx="2">
                  <c:v>0.39100000000000107</c:v>
                </c:pt>
                <c:pt idx="3">
                  <c:v>0.41100000000000031</c:v>
                </c:pt>
                <c:pt idx="4">
                  <c:v>0.17300000000000001</c:v>
                </c:pt>
                <c:pt idx="5">
                  <c:v>6.0000000000000114E-3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Sheet1!$G$2:$G$7</c:f>
              <c:numCache>
                <c:formatCode>0.0%</c:formatCode>
                <c:ptCount val="6"/>
                <c:pt idx="0">
                  <c:v>0.68899999999999995</c:v>
                </c:pt>
                <c:pt idx="1">
                  <c:v>0.33600000000000113</c:v>
                </c:pt>
                <c:pt idx="2">
                  <c:v>0.50700000000000001</c:v>
                </c:pt>
                <c:pt idx="3">
                  <c:v>0.18000000000000024</c:v>
                </c:pt>
                <c:pt idx="4">
                  <c:v>0.22600000000000001</c:v>
                </c:pt>
                <c:pt idx="5">
                  <c:v>1.0000000000000005E-2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Salary-Reduction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Sheet1!$H$2:$H$7</c:f>
              <c:numCache>
                <c:formatCode>0.0%</c:formatCode>
                <c:ptCount val="6"/>
                <c:pt idx="0">
                  <c:v>0.70000000000000062</c:v>
                </c:pt>
                <c:pt idx="1">
                  <c:v>0.23200000000000001</c:v>
                </c:pt>
                <c:pt idx="2">
                  <c:v>0.60400000000000065</c:v>
                </c:pt>
                <c:pt idx="3">
                  <c:v>0.14500000000000021</c:v>
                </c:pt>
                <c:pt idx="4">
                  <c:v>0.24700000000000041</c:v>
                </c:pt>
                <c:pt idx="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5649664"/>
        <c:axId val="85331968"/>
      </c:barChart>
      <c:catAx>
        <c:axId val="8564966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0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331968"/>
        <c:crosses val="autoZero"/>
        <c:auto val="1"/>
        <c:lblAlgn val="ctr"/>
        <c:lblOffset val="100"/>
        <c:tickMarkSkip val="1"/>
        <c:noMultiLvlLbl val="1"/>
      </c:catAx>
      <c:valAx>
        <c:axId val="85331968"/>
        <c:scaling>
          <c:orientation val="minMax"/>
          <c:max val="0.70000000000000051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649664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171</c:v>
                </c:pt>
                <c:pt idx="1">
                  <c:v>142</c:v>
                </c:pt>
                <c:pt idx="2">
                  <c:v>91</c:v>
                </c:pt>
                <c:pt idx="3">
                  <c:v>75</c:v>
                </c:pt>
                <c:pt idx="4">
                  <c:v>112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42</c:v>
                </c:pt>
                <c:pt idx="1">
                  <c:v>36</c:v>
                </c:pt>
                <c:pt idx="2">
                  <c:v>27</c:v>
                </c:pt>
                <c:pt idx="3">
                  <c:v>20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110</c:v>
                </c:pt>
                <c:pt idx="1">
                  <c:v>82</c:v>
                </c:pt>
                <c:pt idx="2">
                  <c:v>67</c:v>
                </c:pt>
                <c:pt idx="3">
                  <c:v>27</c:v>
                </c:pt>
                <c:pt idx="4">
                  <c:v>57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223</c:v>
                </c:pt>
                <c:pt idx="1">
                  <c:v>146</c:v>
                </c:pt>
                <c:pt idx="2">
                  <c:v>138</c:v>
                </c:pt>
                <c:pt idx="3">
                  <c:v>73</c:v>
                </c:pt>
                <c:pt idx="4">
                  <c:v>135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250</c:v>
                </c:pt>
                <c:pt idx="1">
                  <c:v>204</c:v>
                </c:pt>
                <c:pt idx="2">
                  <c:v>138</c:v>
                </c:pt>
                <c:pt idx="3">
                  <c:v>97</c:v>
                </c:pt>
                <c:pt idx="4">
                  <c:v>80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254</c:v>
                </c:pt>
                <c:pt idx="1">
                  <c:v>190</c:v>
                </c:pt>
                <c:pt idx="2">
                  <c:v>159</c:v>
                </c:pt>
                <c:pt idx="3">
                  <c:v>124</c:v>
                </c:pt>
                <c:pt idx="4">
                  <c:v>258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331</c:v>
                </c:pt>
                <c:pt idx="1">
                  <c:v>315</c:v>
                </c:pt>
                <c:pt idx="2">
                  <c:v>93</c:v>
                </c:pt>
                <c:pt idx="3">
                  <c:v>79</c:v>
                </c:pt>
                <c:pt idx="4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5783680"/>
        <c:axId val="85785216"/>
      </c:barChart>
      <c:catAx>
        <c:axId val="8578368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785216"/>
        <c:crosses val="autoZero"/>
        <c:auto val="1"/>
        <c:lblAlgn val="ctr"/>
        <c:lblOffset val="100"/>
        <c:tickMarkSkip val="1"/>
        <c:noMultiLvlLbl val="1"/>
      </c:catAx>
      <c:valAx>
        <c:axId val="85785216"/>
        <c:scaling>
          <c:orientation val="minMax"/>
          <c:max val="35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78368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6.2000000000000034E-2</c:v>
                </c:pt>
                <c:pt idx="1">
                  <c:v>0.33700000000000113</c:v>
                </c:pt>
                <c:pt idx="2">
                  <c:v>0.42600000000000032</c:v>
                </c:pt>
                <c:pt idx="3">
                  <c:v>0.14600000000000021</c:v>
                </c:pt>
                <c:pt idx="4">
                  <c:v>2.9000000000000001E-2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0.11</c:v>
                </c:pt>
                <c:pt idx="1">
                  <c:v>0.32600000000000101</c:v>
                </c:pt>
                <c:pt idx="2">
                  <c:v>0.41400000000000031</c:v>
                </c:pt>
                <c:pt idx="3">
                  <c:v>0.112</c:v>
                </c:pt>
                <c:pt idx="4">
                  <c:v>3.7999999999999999E-2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7.0000000000000021E-2</c:v>
                </c:pt>
                <c:pt idx="1">
                  <c:v>0.39500000000000113</c:v>
                </c:pt>
                <c:pt idx="2">
                  <c:v>0.40500000000000008</c:v>
                </c:pt>
                <c:pt idx="3">
                  <c:v>0.10900000000000012</c:v>
                </c:pt>
                <c:pt idx="4">
                  <c:v>2.1000000000000012E-2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3.1000000000000052E-2</c:v>
                </c:pt>
                <c:pt idx="1">
                  <c:v>0.36400000000000032</c:v>
                </c:pt>
                <c:pt idx="2">
                  <c:v>0.46100000000000002</c:v>
                </c:pt>
                <c:pt idx="3">
                  <c:v>0.12300000000000012</c:v>
                </c:pt>
                <c:pt idx="4">
                  <c:v>2.1000000000000012E-2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4.2000000000000023E-2</c:v>
                </c:pt>
                <c:pt idx="1">
                  <c:v>0.39700000000000113</c:v>
                </c:pt>
                <c:pt idx="2">
                  <c:v>0.38300000000000101</c:v>
                </c:pt>
                <c:pt idx="3">
                  <c:v>0.16200000000000001</c:v>
                </c:pt>
                <c:pt idx="4">
                  <c:v>1.6000000000000021E-2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4.2000000000000023E-2</c:v>
                </c:pt>
                <c:pt idx="1">
                  <c:v>0.21200000000000024</c:v>
                </c:pt>
                <c:pt idx="2">
                  <c:v>0.47400000000000031</c:v>
                </c:pt>
                <c:pt idx="3">
                  <c:v>0.23600000000000004</c:v>
                </c:pt>
                <c:pt idx="4">
                  <c:v>3.500000000000001E-2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require assistance To make ends meet</c:v>
                </c:pt>
                <c:pt idx="1">
                  <c:v>I am struggling To make ends meet</c:v>
                </c:pt>
                <c:pt idx="2">
                  <c:v>I am financially stable right now</c:v>
                </c:pt>
                <c:pt idx="3">
                  <c:v>I am financially secure</c:v>
                </c:pt>
                <c:pt idx="4">
                  <c:v>I have more than I need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</c:v>
                </c:pt>
                <c:pt idx="1">
                  <c:v>0.13</c:v>
                </c:pt>
                <c:pt idx="2">
                  <c:v>0.380000000000001</c:v>
                </c:pt>
                <c:pt idx="3">
                  <c:v>0.35800000000000032</c:v>
                </c:pt>
                <c:pt idx="4">
                  <c:v>0.13200000000000001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6013440"/>
        <c:axId val="86014976"/>
      </c:barChart>
      <c:catAx>
        <c:axId val="8601344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6014976"/>
        <c:crosses val="autoZero"/>
        <c:auto val="1"/>
        <c:lblAlgn val="ctr"/>
        <c:lblOffset val="100"/>
        <c:tickMarkSkip val="1"/>
        <c:noMultiLvlLbl val="1"/>
      </c:catAx>
      <c:valAx>
        <c:axId val="86014976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601344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8.2000000000000003E-2</c:v>
                </c:pt>
                <c:pt idx="1">
                  <c:v>0.2</c:v>
                </c:pt>
                <c:pt idx="2">
                  <c:v>0.379000000000001</c:v>
                </c:pt>
                <c:pt idx="3">
                  <c:v>0.17400000000000004</c:v>
                </c:pt>
                <c:pt idx="4">
                  <c:v>0.16500000000000001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9.7000000000000003E-2</c:v>
                </c:pt>
                <c:pt idx="1">
                  <c:v>0.16800000000000001</c:v>
                </c:pt>
                <c:pt idx="2">
                  <c:v>0.38200000000000101</c:v>
                </c:pt>
                <c:pt idx="3">
                  <c:v>0.15500000000000044</c:v>
                </c:pt>
                <c:pt idx="4">
                  <c:v>0.19800000000000001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6.3E-2</c:v>
                </c:pt>
                <c:pt idx="1">
                  <c:v>0.16800000000000001</c:v>
                </c:pt>
                <c:pt idx="2">
                  <c:v>0.40900000000000031</c:v>
                </c:pt>
                <c:pt idx="3">
                  <c:v>0.18900000000000047</c:v>
                </c:pt>
                <c:pt idx="4">
                  <c:v>0.17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7.9000000000000223E-2</c:v>
                </c:pt>
                <c:pt idx="1">
                  <c:v>0.19600000000000001</c:v>
                </c:pt>
                <c:pt idx="2">
                  <c:v>0.34500000000000008</c:v>
                </c:pt>
                <c:pt idx="3">
                  <c:v>0.19400000000000001</c:v>
                </c:pt>
                <c:pt idx="4">
                  <c:v>0.18600000000000044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5.900000000000015E-2</c:v>
                </c:pt>
                <c:pt idx="1">
                  <c:v>0.17200000000000001</c:v>
                </c:pt>
                <c:pt idx="2">
                  <c:v>0.40500000000000008</c:v>
                </c:pt>
                <c:pt idx="3">
                  <c:v>0.21900000000000044</c:v>
                </c:pt>
                <c:pt idx="4">
                  <c:v>0.14400000000000004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0.10299999999999998</c:v>
                </c:pt>
                <c:pt idx="1">
                  <c:v>0.30100000000000032</c:v>
                </c:pt>
                <c:pt idx="2">
                  <c:v>0.34300000000000008</c:v>
                </c:pt>
                <c:pt idx="3">
                  <c:v>0.13400000000000001</c:v>
                </c:pt>
                <c:pt idx="4">
                  <c:v>0.11799999999999998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0.13400000000000001</c:v>
                </c:pt>
                <c:pt idx="1">
                  <c:v>0.34700000000000031</c:v>
                </c:pt>
                <c:pt idx="2">
                  <c:v>0.40500000000000008</c:v>
                </c:pt>
                <c:pt idx="3">
                  <c:v>5.900000000000015E-2</c:v>
                </c:pt>
                <c:pt idx="4">
                  <c:v>5.5000000000000014E-2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6288640"/>
        <c:axId val="86188032"/>
      </c:barChart>
      <c:catAx>
        <c:axId val="8628864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6188032"/>
        <c:crosses val="autoZero"/>
        <c:auto val="1"/>
        <c:lblAlgn val="ctr"/>
        <c:lblOffset val="100"/>
        <c:tickMarkSkip val="1"/>
        <c:noMultiLvlLbl val="1"/>
      </c:catAx>
      <c:valAx>
        <c:axId val="86188032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628864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0.36700000000000038</c:v>
                </c:pt>
                <c:pt idx="1">
                  <c:v>0.60900000000000065</c:v>
                </c:pt>
                <c:pt idx="2">
                  <c:v>0.59199999999999997</c:v>
                </c:pt>
                <c:pt idx="3">
                  <c:v>0.15200000000000041</c:v>
                </c:pt>
                <c:pt idx="4">
                  <c:v>5.1999999999999998E-2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0.41100000000000031</c:v>
                </c:pt>
                <c:pt idx="1">
                  <c:v>0.71200000000000063</c:v>
                </c:pt>
                <c:pt idx="2">
                  <c:v>0.59699999999999998</c:v>
                </c:pt>
                <c:pt idx="3">
                  <c:v>0.129</c:v>
                </c:pt>
                <c:pt idx="4">
                  <c:v>8.0000000000000043E-2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0.44</c:v>
                </c:pt>
                <c:pt idx="1">
                  <c:v>0.72400000000000064</c:v>
                </c:pt>
                <c:pt idx="2">
                  <c:v>0.57199999999999995</c:v>
                </c:pt>
                <c:pt idx="3">
                  <c:v>0.16300000000000001</c:v>
                </c:pt>
                <c:pt idx="4">
                  <c:v>4.7000000000000014E-2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0.34</c:v>
                </c:pt>
                <c:pt idx="1">
                  <c:v>0.61300000000000165</c:v>
                </c:pt>
                <c:pt idx="2">
                  <c:v>0.55400000000000005</c:v>
                </c:pt>
                <c:pt idx="3">
                  <c:v>0.125</c:v>
                </c:pt>
                <c:pt idx="4">
                  <c:v>3.6999999999999998E-2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0.29400000000000032</c:v>
                </c:pt>
                <c:pt idx="1">
                  <c:v>0.60900000000000065</c:v>
                </c:pt>
                <c:pt idx="2">
                  <c:v>0.59699999999999998</c:v>
                </c:pt>
                <c:pt idx="3">
                  <c:v>0.14600000000000021</c:v>
                </c:pt>
                <c:pt idx="4">
                  <c:v>3.3000000000000002E-2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0.29200000000000031</c:v>
                </c:pt>
                <c:pt idx="1">
                  <c:v>0.35300000000000031</c:v>
                </c:pt>
                <c:pt idx="2">
                  <c:v>0.63800000000000201</c:v>
                </c:pt>
                <c:pt idx="3">
                  <c:v>0.17800000000000021</c:v>
                </c:pt>
                <c:pt idx="4">
                  <c:v>5.900000000000015E-2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0.33000000000000113</c:v>
                </c:pt>
                <c:pt idx="1">
                  <c:v>0.14500000000000021</c:v>
                </c:pt>
                <c:pt idx="2">
                  <c:v>0.73900000000000177</c:v>
                </c:pt>
                <c:pt idx="3">
                  <c:v>0.34400000000000008</c:v>
                </c:pt>
                <c:pt idx="4">
                  <c:v>1.7000000000000001E-2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5661184"/>
        <c:axId val="85696512"/>
      </c:barChart>
      <c:catAx>
        <c:axId val="8566118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696512"/>
        <c:crosses val="autoZero"/>
        <c:auto val="1"/>
        <c:lblAlgn val="ctr"/>
        <c:lblOffset val="100"/>
        <c:tickMarkSkip val="1"/>
        <c:noMultiLvlLbl val="1"/>
      </c:catAx>
      <c:valAx>
        <c:axId val="85696512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661184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0.56100000000000005</c:v>
                </c:pt>
                <c:pt idx="1">
                  <c:v>0.16700000000000001</c:v>
                </c:pt>
                <c:pt idx="2">
                  <c:v>0.16500000000000001</c:v>
                </c:pt>
                <c:pt idx="3">
                  <c:v>7.3000000000000009E-2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0.56899999999999995</c:v>
                </c:pt>
                <c:pt idx="1">
                  <c:v>0.34600000000000031</c:v>
                </c:pt>
                <c:pt idx="2">
                  <c:v>3.2000000000000042E-2</c:v>
                </c:pt>
                <c:pt idx="3">
                  <c:v>2.0000000000000052E-3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0.59599999999999997</c:v>
                </c:pt>
                <c:pt idx="1">
                  <c:v>0.16400000000000001</c:v>
                </c:pt>
                <c:pt idx="2">
                  <c:v>0.16800000000000001</c:v>
                </c:pt>
                <c:pt idx="3">
                  <c:v>2.9000000000000001E-2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0.55700000000000005</c:v>
                </c:pt>
                <c:pt idx="1">
                  <c:v>0.125</c:v>
                </c:pt>
                <c:pt idx="2">
                  <c:v>0.27500000000000002</c:v>
                </c:pt>
                <c:pt idx="3">
                  <c:v>2.1999999999999999E-2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0.56399999999999995</c:v>
                </c:pt>
                <c:pt idx="1">
                  <c:v>9.8000000000000226E-2</c:v>
                </c:pt>
                <c:pt idx="2">
                  <c:v>0.22800000000000001</c:v>
                </c:pt>
                <c:pt idx="3">
                  <c:v>8.9000000000000065E-2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0.51300000000000001</c:v>
                </c:pt>
                <c:pt idx="1">
                  <c:v>0.05</c:v>
                </c:pt>
                <c:pt idx="2">
                  <c:v>0.16600000000000001</c:v>
                </c:pt>
                <c:pt idx="3">
                  <c:v>0.23400000000000001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Sheet1!$H$2:$H$5</c:f>
              <c:numCache>
                <c:formatCode>0.0%</c:formatCode>
                <c:ptCount val="4"/>
                <c:pt idx="0">
                  <c:v>0.45300000000000001</c:v>
                </c:pt>
                <c:pt idx="1">
                  <c:v>2.1000000000000012E-2</c:v>
                </c:pt>
                <c:pt idx="2">
                  <c:v>0.11</c:v>
                </c:pt>
                <c:pt idx="3">
                  <c:v>0.41300000000000031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0120064"/>
        <c:axId val="80293888"/>
      </c:barChart>
      <c:catAx>
        <c:axId val="8012006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293888"/>
        <c:crosses val="autoZero"/>
        <c:auto val="1"/>
        <c:lblAlgn val="ctr"/>
        <c:lblOffset val="100"/>
        <c:tickMarkSkip val="1"/>
        <c:noMultiLvlLbl val="1"/>
      </c:catAx>
      <c:valAx>
        <c:axId val="80293888"/>
        <c:scaling>
          <c:orientation val="minMax"/>
          <c:max val="0.60000000000000064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120064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0.65800000000000236</c:v>
                </c:pt>
                <c:pt idx="1">
                  <c:v>0.65000000000000224</c:v>
                </c:pt>
                <c:pt idx="2">
                  <c:v>0.64100000000000212</c:v>
                </c:pt>
                <c:pt idx="3">
                  <c:v>0.45500000000000002</c:v>
                </c:pt>
                <c:pt idx="4">
                  <c:v>0.14500000000000021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0.75100000000000211</c:v>
                </c:pt>
                <c:pt idx="1">
                  <c:v>0.57399999999999995</c:v>
                </c:pt>
                <c:pt idx="2">
                  <c:v>0.64400000000000213</c:v>
                </c:pt>
                <c:pt idx="3">
                  <c:v>0.37700000000000095</c:v>
                </c:pt>
                <c:pt idx="4">
                  <c:v>0.111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0.73300000000000065</c:v>
                </c:pt>
                <c:pt idx="1">
                  <c:v>0.58299999999999996</c:v>
                </c:pt>
                <c:pt idx="2">
                  <c:v>0.74500000000000188</c:v>
                </c:pt>
                <c:pt idx="3">
                  <c:v>0.51100000000000001</c:v>
                </c:pt>
                <c:pt idx="4">
                  <c:v>0.12300000000000012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0.69699999999999995</c:v>
                </c:pt>
                <c:pt idx="1">
                  <c:v>0.65000000000000224</c:v>
                </c:pt>
                <c:pt idx="2">
                  <c:v>0.69499999999999995</c:v>
                </c:pt>
                <c:pt idx="3">
                  <c:v>0.51800000000000002</c:v>
                </c:pt>
                <c:pt idx="4">
                  <c:v>0.12300000000000012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0.59</c:v>
                </c:pt>
                <c:pt idx="1">
                  <c:v>0.70300000000000062</c:v>
                </c:pt>
                <c:pt idx="2">
                  <c:v>0.63200000000000212</c:v>
                </c:pt>
                <c:pt idx="3">
                  <c:v>0.41100000000000031</c:v>
                </c:pt>
                <c:pt idx="4">
                  <c:v>0.15500000000000044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0.48400000000000032</c:v>
                </c:pt>
                <c:pt idx="1">
                  <c:v>0.78100000000000003</c:v>
                </c:pt>
                <c:pt idx="2">
                  <c:v>0.48100000000000032</c:v>
                </c:pt>
                <c:pt idx="3">
                  <c:v>0.43000000000000038</c:v>
                </c:pt>
                <c:pt idx="4">
                  <c:v>0.21800000000000044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Debit Card</c:v>
                </c:pt>
                <c:pt idx="1">
                  <c:v>Credit Or T&amp;E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0.27</c:v>
                </c:pt>
                <c:pt idx="1">
                  <c:v>0.85500000000000065</c:v>
                </c:pt>
                <c:pt idx="2">
                  <c:v>0.23600000000000004</c:v>
                </c:pt>
                <c:pt idx="3">
                  <c:v>0.53500000000000003</c:v>
                </c:pt>
                <c:pt idx="4">
                  <c:v>0.31000000000000094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0375808"/>
        <c:axId val="80377344"/>
      </c:barChart>
      <c:catAx>
        <c:axId val="8037580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377344"/>
        <c:crosses val="autoZero"/>
        <c:auto val="1"/>
        <c:lblAlgn val="ctr"/>
        <c:lblOffset val="100"/>
        <c:tickMarkSkip val="1"/>
        <c:noMultiLvlLbl val="1"/>
      </c:catAx>
      <c:valAx>
        <c:axId val="80377344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375808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0.70900000000000063</c:v>
                </c:pt>
                <c:pt idx="1">
                  <c:v>6.8000000000000019E-2</c:v>
                </c:pt>
                <c:pt idx="2">
                  <c:v>0.223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0.84100000000000064</c:v>
                </c:pt>
                <c:pt idx="1">
                  <c:v>8.4000000000000047E-2</c:v>
                </c:pt>
                <c:pt idx="2">
                  <c:v>7.3999999999999996E-2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0.76500000000000201</c:v>
                </c:pt>
                <c:pt idx="1">
                  <c:v>8.3000000000000046E-2</c:v>
                </c:pt>
                <c:pt idx="2">
                  <c:v>0.15200000000000041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0.72600000000000064</c:v>
                </c:pt>
                <c:pt idx="1">
                  <c:v>4.2000000000000023E-2</c:v>
                </c:pt>
                <c:pt idx="2">
                  <c:v>0.23300000000000001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0.57700000000000062</c:v>
                </c:pt>
                <c:pt idx="1">
                  <c:v>7.6999999999999999E-2</c:v>
                </c:pt>
                <c:pt idx="2">
                  <c:v>0.34600000000000031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>
                  <c:v>0.56100000000000005</c:v>
                </c:pt>
                <c:pt idx="1">
                  <c:v>4.8000000000000001E-2</c:v>
                </c:pt>
                <c:pt idx="2">
                  <c:v>0.39100000000000107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Sheet1!$H$2:$H$4</c:f>
              <c:numCache>
                <c:formatCode>0.0%</c:formatCode>
                <c:ptCount val="3"/>
                <c:pt idx="0">
                  <c:v>0.42500000000000032</c:v>
                </c:pt>
                <c:pt idx="1">
                  <c:v>3.1000000000000052E-2</c:v>
                </c:pt>
                <c:pt idx="2">
                  <c:v>0.54300000000000004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0666624"/>
        <c:axId val="80668160"/>
      </c:barChart>
      <c:catAx>
        <c:axId val="8066662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668160"/>
        <c:crosses val="autoZero"/>
        <c:auto val="1"/>
        <c:lblAlgn val="ctr"/>
        <c:lblOffset val="100"/>
        <c:tickMarkSkip val="1"/>
        <c:noMultiLvlLbl val="1"/>
      </c:catAx>
      <c:valAx>
        <c:axId val="80668160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0666624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0.251</c:v>
                </c:pt>
                <c:pt idx="1">
                  <c:v>0.15100000000000041</c:v>
                </c:pt>
                <c:pt idx="2">
                  <c:v>5.7000000000000023E-2</c:v>
                </c:pt>
                <c:pt idx="3">
                  <c:v>1.0000000000000005E-2</c:v>
                </c:pt>
                <c:pt idx="4">
                  <c:v>7.0000000000000114E-3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0.16800000000000001</c:v>
                </c:pt>
                <c:pt idx="1">
                  <c:v>9.6000000000000002E-2</c:v>
                </c:pt>
                <c:pt idx="2">
                  <c:v>5.1999999999999998E-2</c:v>
                </c:pt>
                <c:pt idx="3">
                  <c:v>4.0000000000000114E-3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0.19700000000000001</c:v>
                </c:pt>
                <c:pt idx="1">
                  <c:v>9.3000000000000208E-2</c:v>
                </c:pt>
                <c:pt idx="2">
                  <c:v>0.05</c:v>
                </c:pt>
                <c:pt idx="3">
                  <c:v>6.0000000000000114E-3</c:v>
                </c:pt>
                <c:pt idx="4">
                  <c:v>3.0000000000000074E-3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0.27500000000000002</c:v>
                </c:pt>
                <c:pt idx="1">
                  <c:v>0.16200000000000001</c:v>
                </c:pt>
                <c:pt idx="2">
                  <c:v>8.6000000000000021E-2</c:v>
                </c:pt>
                <c:pt idx="3">
                  <c:v>9.0000000000000028E-3</c:v>
                </c:pt>
                <c:pt idx="4">
                  <c:v>3.0000000000000074E-3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0.27300000000000002</c:v>
                </c:pt>
                <c:pt idx="1">
                  <c:v>0.16900000000000001</c:v>
                </c:pt>
                <c:pt idx="2">
                  <c:v>6.2000000000000034E-2</c:v>
                </c:pt>
                <c:pt idx="3">
                  <c:v>1.9000000000000059E-2</c:v>
                </c:pt>
                <c:pt idx="4">
                  <c:v>1.4E-2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0.35100000000000031</c:v>
                </c:pt>
                <c:pt idx="1">
                  <c:v>0.23600000000000004</c:v>
                </c:pt>
                <c:pt idx="2">
                  <c:v>4.3999999999999997E-2</c:v>
                </c:pt>
                <c:pt idx="3">
                  <c:v>1.4999999999999998E-2</c:v>
                </c:pt>
                <c:pt idx="4">
                  <c:v>2.0000000000000011E-2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0.59799999999999998</c:v>
                </c:pt>
                <c:pt idx="1">
                  <c:v>0.5</c:v>
                </c:pt>
                <c:pt idx="2">
                  <c:v>2.5000000000000001E-2</c:v>
                </c:pt>
                <c:pt idx="3">
                  <c:v>1.4999999999999998E-2</c:v>
                </c:pt>
                <c:pt idx="4">
                  <c:v>2.5000000000000001E-2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4005248"/>
        <c:axId val="84006784"/>
      </c:barChart>
      <c:catAx>
        <c:axId val="8400524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006784"/>
        <c:crosses val="autoZero"/>
        <c:auto val="1"/>
        <c:lblAlgn val="ctr"/>
        <c:lblOffset val="100"/>
        <c:tickMarkSkip val="1"/>
        <c:noMultiLvlLbl val="1"/>
      </c:catAx>
      <c:valAx>
        <c:axId val="84006784"/>
        <c:scaling>
          <c:orientation val="minMax"/>
          <c:max val="0.60000000000000064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005248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207</c:v>
                </c:pt>
                <c:pt idx="1">
                  <c:v>127</c:v>
                </c:pt>
                <c:pt idx="2">
                  <c:v>43</c:v>
                </c:pt>
                <c:pt idx="3">
                  <c:v>232</c:v>
                </c:pt>
                <c:pt idx="4">
                  <c:v>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44</c:v>
                </c:pt>
                <c:pt idx="1">
                  <c:v>19</c:v>
                </c:pt>
                <c:pt idx="2">
                  <c:v>7</c:v>
                </c:pt>
                <c:pt idx="3">
                  <c:v>221</c:v>
                </c:pt>
                <c:pt idx="4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121</c:v>
                </c:pt>
                <c:pt idx="1">
                  <c:v>42</c:v>
                </c:pt>
                <c:pt idx="2">
                  <c:v>39</c:v>
                </c:pt>
                <c:pt idx="3">
                  <c:v>270</c:v>
                </c:pt>
                <c:pt idx="4">
                  <c:v>19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175</c:v>
                </c:pt>
                <c:pt idx="1">
                  <c:v>93</c:v>
                </c:pt>
                <c:pt idx="2">
                  <c:v>54</c:v>
                </c:pt>
                <c:pt idx="3">
                  <c:v>310</c:v>
                </c:pt>
                <c:pt idx="4">
                  <c:v>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274</c:v>
                </c:pt>
                <c:pt idx="1">
                  <c:v>140</c:v>
                </c:pt>
                <c:pt idx="2">
                  <c:v>70</c:v>
                </c:pt>
                <c:pt idx="3">
                  <c:v>177</c:v>
                </c:pt>
                <c:pt idx="4">
                  <c:v>103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347</c:v>
                </c:pt>
                <c:pt idx="1">
                  <c:v>235</c:v>
                </c:pt>
                <c:pt idx="2">
                  <c:v>62</c:v>
                </c:pt>
                <c:pt idx="3">
                  <c:v>236</c:v>
                </c:pt>
                <c:pt idx="4">
                  <c:v>42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308</c:v>
                </c:pt>
                <c:pt idx="1">
                  <c:v>187</c:v>
                </c:pt>
                <c:pt idx="2">
                  <c:v>54</c:v>
                </c:pt>
                <c:pt idx="3">
                  <c:v>43</c:v>
                </c:pt>
                <c:pt idx="4">
                  <c:v>47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4391040"/>
        <c:axId val="84392576"/>
      </c:barChart>
      <c:catAx>
        <c:axId val="8439104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392576"/>
        <c:crosses val="autoZero"/>
        <c:auto val="1"/>
        <c:lblAlgn val="ctr"/>
        <c:lblOffset val="100"/>
        <c:tickMarkSkip val="1"/>
        <c:noMultiLvlLbl val="1"/>
      </c:catAx>
      <c:valAx>
        <c:axId val="84392576"/>
        <c:scaling>
          <c:orientation val="minMax"/>
          <c:max val="35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39104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0.61500000000000177</c:v>
                </c:pt>
                <c:pt idx="1">
                  <c:v>0.44900000000000001</c:v>
                </c:pt>
                <c:pt idx="2">
                  <c:v>0.37600000000000089</c:v>
                </c:pt>
                <c:pt idx="3">
                  <c:v>0.15100000000000041</c:v>
                </c:pt>
                <c:pt idx="4">
                  <c:v>0.35900000000000032</c:v>
                </c:pt>
                <c:pt idx="5">
                  <c:v>0.19800000000000001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0.46</c:v>
                </c:pt>
                <c:pt idx="1">
                  <c:v>0.41500000000000031</c:v>
                </c:pt>
                <c:pt idx="2">
                  <c:v>0.379000000000001</c:v>
                </c:pt>
                <c:pt idx="3">
                  <c:v>9.4000000000000028E-2</c:v>
                </c:pt>
                <c:pt idx="4">
                  <c:v>0.18000000000000024</c:v>
                </c:pt>
                <c:pt idx="5">
                  <c:v>8.6000000000000021E-2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0.60700000000000065</c:v>
                </c:pt>
                <c:pt idx="1">
                  <c:v>0.51300000000000001</c:v>
                </c:pt>
                <c:pt idx="2">
                  <c:v>0.43300000000000038</c:v>
                </c:pt>
                <c:pt idx="3">
                  <c:v>0.17100000000000001</c:v>
                </c:pt>
                <c:pt idx="4">
                  <c:v>0.32400000000000101</c:v>
                </c:pt>
                <c:pt idx="5">
                  <c:v>0.13600000000000001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0.69000000000000061</c:v>
                </c:pt>
                <c:pt idx="1">
                  <c:v>0.52500000000000002</c:v>
                </c:pt>
                <c:pt idx="2">
                  <c:v>0.442</c:v>
                </c:pt>
                <c:pt idx="3">
                  <c:v>0.19800000000000001</c:v>
                </c:pt>
                <c:pt idx="4">
                  <c:v>0.40800000000000008</c:v>
                </c:pt>
                <c:pt idx="5">
                  <c:v>0.17800000000000021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0.72900000000000065</c:v>
                </c:pt>
                <c:pt idx="1">
                  <c:v>0.46800000000000008</c:v>
                </c:pt>
                <c:pt idx="2">
                  <c:v>0.39000000000000101</c:v>
                </c:pt>
                <c:pt idx="3">
                  <c:v>0.15700000000000044</c:v>
                </c:pt>
                <c:pt idx="4">
                  <c:v>0.46300000000000002</c:v>
                </c:pt>
                <c:pt idx="5">
                  <c:v>0.29100000000000031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Sheet1!$G$2:$G$7</c:f>
              <c:numCache>
                <c:formatCode>0.0%</c:formatCode>
                <c:ptCount val="6"/>
                <c:pt idx="0">
                  <c:v>0.65100000000000224</c:v>
                </c:pt>
                <c:pt idx="1">
                  <c:v>0.32400000000000101</c:v>
                </c:pt>
                <c:pt idx="2">
                  <c:v>0.22700000000000001</c:v>
                </c:pt>
                <c:pt idx="3">
                  <c:v>0.14400000000000004</c:v>
                </c:pt>
                <c:pt idx="4">
                  <c:v>0.49500000000000038</c:v>
                </c:pt>
                <c:pt idx="5">
                  <c:v>0.35400000000000031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Sheet1!$H$2:$H$7</c:f>
              <c:numCache>
                <c:formatCode>0.0%</c:formatCode>
                <c:ptCount val="6"/>
                <c:pt idx="0">
                  <c:v>0.66200000000000225</c:v>
                </c:pt>
                <c:pt idx="1">
                  <c:v>0.252</c:v>
                </c:pt>
                <c:pt idx="2">
                  <c:v>0.15600000000000044</c:v>
                </c:pt>
                <c:pt idx="3">
                  <c:v>0.11899999999999998</c:v>
                </c:pt>
                <c:pt idx="4">
                  <c:v>0.51900000000000002</c:v>
                </c:pt>
                <c:pt idx="5">
                  <c:v>0.45100000000000001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3724160"/>
        <c:axId val="83764352"/>
      </c:barChart>
      <c:catAx>
        <c:axId val="8372416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100" b="1" i="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764352"/>
        <c:crosses val="autoZero"/>
        <c:auto val="1"/>
        <c:lblAlgn val="ctr"/>
        <c:lblOffset val="100"/>
        <c:tickMarkSkip val="1"/>
        <c:noMultiLvlLbl val="1"/>
      </c:catAx>
      <c:valAx>
        <c:axId val="83764352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72416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0.74100000000000177</c:v>
                </c:pt>
                <c:pt idx="1">
                  <c:v>0.61700000000000177</c:v>
                </c:pt>
                <c:pt idx="2">
                  <c:v>0.112</c:v>
                </c:pt>
                <c:pt idx="3">
                  <c:v>0.251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0.59</c:v>
                </c:pt>
                <c:pt idx="1">
                  <c:v>0.39700000000000113</c:v>
                </c:pt>
                <c:pt idx="2">
                  <c:v>0.18000000000000024</c:v>
                </c:pt>
                <c:pt idx="3">
                  <c:v>0.40700000000000008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0.68400000000000005</c:v>
                </c:pt>
                <c:pt idx="1">
                  <c:v>0.57299999999999995</c:v>
                </c:pt>
                <c:pt idx="2">
                  <c:v>0.10400000000000002</c:v>
                </c:pt>
                <c:pt idx="3">
                  <c:v>0.30300000000000032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0.82099999999999995</c:v>
                </c:pt>
                <c:pt idx="1">
                  <c:v>0.71300000000000063</c:v>
                </c:pt>
                <c:pt idx="2">
                  <c:v>9.8000000000000226E-2</c:v>
                </c:pt>
                <c:pt idx="3">
                  <c:v>0.17800000000000021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0.81499999999999995</c:v>
                </c:pt>
                <c:pt idx="1">
                  <c:v>0.73400000000000065</c:v>
                </c:pt>
                <c:pt idx="2">
                  <c:v>6.9000000000000034E-2</c:v>
                </c:pt>
                <c:pt idx="3">
                  <c:v>0.18100000000000024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0.85200000000000065</c:v>
                </c:pt>
                <c:pt idx="1">
                  <c:v>0.74900000000000178</c:v>
                </c:pt>
                <c:pt idx="2">
                  <c:v>8.3000000000000046E-2</c:v>
                </c:pt>
                <c:pt idx="3">
                  <c:v>0.13200000000000001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Sheet1!$H$2:$H$5</c:f>
              <c:numCache>
                <c:formatCode>0.0%</c:formatCode>
                <c:ptCount val="4"/>
                <c:pt idx="0">
                  <c:v>0.93400000000000005</c:v>
                </c:pt>
                <c:pt idx="1">
                  <c:v>0.79700000000000004</c:v>
                </c:pt>
                <c:pt idx="2">
                  <c:v>9.3000000000000208E-2</c:v>
                </c:pt>
                <c:pt idx="3">
                  <c:v>6.6000000000000003E-2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4761216"/>
        <c:axId val="84779392"/>
      </c:barChart>
      <c:catAx>
        <c:axId val="8476121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779392"/>
        <c:crosses val="autoZero"/>
        <c:auto val="1"/>
        <c:lblAlgn val="ctr"/>
        <c:lblOffset val="100"/>
        <c:tickMarkSkip val="1"/>
        <c:noMultiLvlLbl val="1"/>
      </c:catAx>
      <c:valAx>
        <c:axId val="84779392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761216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0.64700000000000202</c:v>
                </c:pt>
                <c:pt idx="1">
                  <c:v>0.57900000000000063</c:v>
                </c:pt>
                <c:pt idx="2">
                  <c:v>0.20200000000000001</c:v>
                </c:pt>
                <c:pt idx="3">
                  <c:v>6.4000000000000112E-2</c:v>
                </c:pt>
                <c:pt idx="4">
                  <c:v>0.15500000000000044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0.876000000000002</c:v>
                </c:pt>
                <c:pt idx="1">
                  <c:v>0.85400000000000065</c:v>
                </c:pt>
                <c:pt idx="2">
                  <c:v>0.15500000000000044</c:v>
                </c:pt>
                <c:pt idx="3">
                  <c:v>6.1000000000000013E-2</c:v>
                </c:pt>
                <c:pt idx="4">
                  <c:v>0.11600000000000002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0.78800000000000003</c:v>
                </c:pt>
                <c:pt idx="1">
                  <c:v>0.75900000000000201</c:v>
                </c:pt>
                <c:pt idx="2">
                  <c:v>0.17600000000000021</c:v>
                </c:pt>
                <c:pt idx="3">
                  <c:v>7.8000000000000014E-2</c:v>
                </c:pt>
                <c:pt idx="4">
                  <c:v>0.111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0.69699999999999995</c:v>
                </c:pt>
                <c:pt idx="1">
                  <c:v>0.64600000000000202</c:v>
                </c:pt>
                <c:pt idx="2">
                  <c:v>0.23900000000000021</c:v>
                </c:pt>
                <c:pt idx="3">
                  <c:v>7.6999999999999999E-2</c:v>
                </c:pt>
                <c:pt idx="4">
                  <c:v>0.18500000000000041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0.55600000000000005</c:v>
                </c:pt>
                <c:pt idx="1">
                  <c:v>0.43000000000000038</c:v>
                </c:pt>
                <c:pt idx="2">
                  <c:v>0.25700000000000001</c:v>
                </c:pt>
                <c:pt idx="3">
                  <c:v>8.1000000000000003E-2</c:v>
                </c:pt>
                <c:pt idx="4">
                  <c:v>0.20100000000000001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0.39200000000000113</c:v>
                </c:pt>
                <c:pt idx="1">
                  <c:v>0.26700000000000002</c:v>
                </c:pt>
                <c:pt idx="2">
                  <c:v>0.19700000000000001</c:v>
                </c:pt>
                <c:pt idx="3">
                  <c:v>2.8000000000000001E-2</c:v>
                </c:pt>
                <c:pt idx="4">
                  <c:v>0.17900000000000021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0.21000000000000021</c:v>
                </c:pt>
                <c:pt idx="1">
                  <c:v>0.16600000000000001</c:v>
                </c:pt>
                <c:pt idx="2">
                  <c:v>8.6000000000000021E-2</c:v>
                </c:pt>
                <c:pt idx="3">
                  <c:v>2.5999999999999999E-2</c:v>
                </c:pt>
                <c:pt idx="4">
                  <c:v>6.0000000000000032E-2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5110784"/>
        <c:axId val="85112320"/>
      </c:barChart>
      <c:catAx>
        <c:axId val="8511078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112320"/>
        <c:crosses val="autoZero"/>
        <c:auto val="1"/>
        <c:lblAlgn val="ctr"/>
        <c:lblOffset val="100"/>
        <c:tickMarkSkip val="1"/>
        <c:noMultiLvlLbl val="1"/>
      </c:catAx>
      <c:valAx>
        <c:axId val="85112320"/>
        <c:scaling>
          <c:orientation val="minMax"/>
          <c:max val="0.9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110784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34DC3-402F-45A9-9246-082F25D2674C}" type="datetimeFigureOut">
              <a:rPr lang="en-CA" smtClean="0"/>
              <a:pPr/>
              <a:t>17/08/2013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B8171-4046-4563-A780-E3CB605394B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4415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cbusines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600"/>
            <a:ext cx="7848000" cy="8316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90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200" y="3506400"/>
            <a:ext cx="3697200" cy="3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8" name="Picture 18" descr="sbilogo-110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Calibri" pitchFamily="1" charset="0"/>
            </a:endParaRPr>
          </a:p>
        </p:txBody>
      </p:sp>
      <p:pic>
        <p:nvPicPr>
          <p:cNvPr id="10" name="Picture 14" descr="CFDlogo-0411b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7620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7848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/>
          </a:p>
          <a:p>
            <a:pPr>
              <a:defRPr/>
            </a:pPr>
            <a:endParaRPr lang="en-CA"/>
          </a:p>
          <a:p>
            <a:pPr>
              <a:defRPr/>
            </a:pP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88785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rId2" action="ppaction://hlinksldjump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1066800"/>
          </a:xfrm>
          <a:prstGeom prst="rect">
            <a:avLst/>
          </a:prstGeom>
        </p:spPr>
        <p:txBody>
          <a:bodyPr lIns="0" rIns="0" anchor="b" anchorCtr="0"/>
          <a:lstStyle>
            <a:lvl1pPr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6917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rId2" action="ppaction://hlinksldjump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0"/>
            <a:ext cx="6553200" cy="457200"/>
          </a:xfrm>
          <a:prstGeom prst="rect">
            <a:avLst/>
          </a:prstGeom>
        </p:spPr>
        <p:txBody>
          <a:bodyPr lIns="0" rIns="0" anchor="b" anchorCtr="0"/>
          <a:lstStyle>
            <a:lvl1pPr algn="ctr"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49815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7848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/>
          </a:p>
          <a:p>
            <a:pPr>
              <a:defRPr/>
            </a:pPr>
            <a:endParaRPr lang="en-CA"/>
          </a:p>
          <a:p>
            <a:pPr>
              <a:defRPr/>
            </a:pP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1130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/>
          </a:p>
          <a:p>
            <a:pPr>
              <a:defRPr/>
            </a:pP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73771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rId3" action="ppaction://hlinksldjump"/>
          </p:cNvPr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1143000"/>
            <a:ext cx="72390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400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6019800" cy="6858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CA"/>
          </a:p>
          <a:p>
            <a:pPr>
              <a:defRPr/>
            </a:pPr>
            <a:r>
              <a:rPr lang="en-CA"/>
              <a:t> </a:t>
            </a:r>
          </a:p>
          <a:p>
            <a:pPr>
              <a:defRPr/>
            </a:pPr>
            <a:r>
              <a:rPr lang="en-CA"/>
              <a:t>Page </a:t>
            </a:r>
            <a:fld id="{0CD306F2-FA0D-4A30-A724-2ABFE0DECF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6514042"/>
            <a:ext cx="784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CA" sz="1200" dirty="0"/>
              <a:t>Source: The 2012–13 </a:t>
            </a:r>
            <a:r>
              <a:rPr lang="en-CA" sz="1200" dirty="0" err="1"/>
              <a:t>MacroMonitor</a:t>
            </a:r>
            <a:endParaRPr lang="en-CA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0419" y="6544046"/>
            <a:ext cx="673581" cy="24622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7" r:id="rId3"/>
    <p:sldLayoutId id="2147484449" r:id="rId4"/>
    <p:sldLayoutId id="2147484446" r:id="rId5"/>
    <p:sldLayoutId id="2147484448" r:id="rId6"/>
    <p:sldLayoutId id="214748445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+mj-lt"/>
          <a:ea typeface="ＭＳ Ｐゴシック" pitchFamily="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strategicbusiness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spring@sbi-i.com" TargetMode="External"/><Relationship Id="rId2" Type="http://schemas.openxmlformats.org/officeDocument/2006/relationships/hyperlink" Target="mailto:lcohen@sbi-i.com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8" descr="sbilogo-1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454900" y="0"/>
            <a:ext cx="1689100" cy="1100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Calibri" pitchFamily="1" charset="0"/>
            </a:endParaRP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4724400" y="3505200"/>
            <a:ext cx="3697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457200"/>
            <a:r>
              <a:rPr lang="en-US" sz="1400" dirty="0" smtClean="0">
                <a:solidFill>
                  <a:srgbClr val="595959"/>
                </a:solidFill>
                <a:latin typeface="Helvetica" pitchFamily="1" charset="0"/>
                <a:cs typeface="Helvetica" pitchFamily="1" charset="0"/>
              </a:rPr>
              <a:t>April 2013</a:t>
            </a:r>
            <a:endParaRPr lang="en-US" sz="1400" dirty="0">
              <a:solidFill>
                <a:srgbClr val="595959"/>
              </a:solidFill>
              <a:latin typeface="Helvetica" pitchFamily="1" charset="0"/>
              <a:cs typeface="Helvetica" pitchFamily="1" charset="0"/>
            </a:endParaRPr>
          </a:p>
        </p:txBody>
      </p:sp>
      <p:pic>
        <p:nvPicPr>
          <p:cNvPr id="31" name="Picture 30" descr="SeniorConsulting-13042003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495" y="1447800"/>
            <a:ext cx="732605" cy="1097280"/>
          </a:xfrm>
          <a:prstGeom prst="roundRect">
            <a:avLst/>
          </a:prstGeom>
          <a:ln w="6350" cmpd="sng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457200"/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Standard Graphic </a:t>
            </a:r>
            <a:r>
              <a:rPr lang="en-US" sz="2400" b="1" dirty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Analysis </a:t>
            </a:r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(</a:t>
            </a:r>
            <a:r>
              <a:rPr lang="en-US" sz="2400" b="1" dirty="0" err="1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S</a:t>
            </a:r>
            <a:r>
              <a:rPr lang="en-US" sz="2400" b="1" dirty="0" err="1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GA</a:t>
            </a:r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) </a:t>
            </a:r>
            <a:endParaRPr lang="en-US" sz="2400" b="1" dirty="0">
              <a:solidFill>
                <a:srgbClr val="800000"/>
              </a:solidFill>
              <a:latin typeface="Helvetica" pitchFamily="1" charset="0"/>
              <a:cs typeface="Helvetica" pitchFamily="1" charset="0"/>
            </a:endParaRPr>
          </a:p>
          <a:p>
            <a:pPr algn="r" defTabSz="457200"/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Strategic Business Insights: Generational </a:t>
            </a:r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Cohorts</a:t>
            </a:r>
            <a:endParaRPr lang="en-US" sz="2400" b="1" dirty="0">
              <a:solidFill>
                <a:srgbClr val="800000"/>
              </a:solidFill>
              <a:latin typeface="Helvetica" pitchFamily="1" charset="0"/>
              <a:cs typeface="Helvetica" pitchFamily="1" charset="0"/>
            </a:endParaRP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0" y="6248400"/>
            <a:ext cx="3200400" cy="6096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pic>
        <p:nvPicPr>
          <p:cNvPr id="8205" name="Picture 14" descr="CFDlogo-0411b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dollarRolls-7559352s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1400" y="1219200"/>
            <a:ext cx="922283" cy="1371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foreclosure-7646961sm_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53200" y="1219200"/>
            <a:ext cx="918482" cy="1371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6" name="Picture 15" descr="iPhone-20677498Med_c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1219200"/>
            <a:ext cx="924246" cy="1371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7" name="Picture 16" descr="Retirement-17113151sm_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35889" y="1219200"/>
            <a:ext cx="916437" cy="1371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18" name="Picture 17" descr="magnifier-20101995sm_b.jpg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62600" y="1219200"/>
            <a:ext cx="921517" cy="1371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CA" smtClean="0"/>
          </a:p>
          <a:p>
            <a:pPr>
              <a:defRPr/>
            </a:pPr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 rot="20040814">
            <a:off x="1290399" y="4039739"/>
            <a:ext cx="4860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>
                    <a:lumMod val="75000"/>
                  </a:schemeClr>
                </a:solidFill>
                <a:latin typeface="Verdana"/>
                <a:cs typeface="Verdana"/>
              </a:rPr>
              <a:t>SAMPLE</a:t>
            </a:r>
            <a:endParaRPr lang="en-US" sz="8800" dirty="0">
              <a:solidFill>
                <a:schemeClr val="bg1">
                  <a:lumMod val="75000"/>
                </a:schemeClr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da21111d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da21111d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Mean Values Of Securities</a:t>
            </a:r>
            <a:r>
              <a:rPr lang="en-CA" sz="1800" dirty="0" smtClean="0"/>
              <a:t> ($000s) (1) </a:t>
            </a:r>
          </a:p>
        </p:txBody>
      </p:sp>
      <p:graphicFrame>
        <p:nvGraphicFramePr>
          <p:cNvPr id="3" name="TY.RC_PR.1164_SL.da21111d_IT.ab08901637c3_DPH.83dc79d7_TH.5e355bd43002_DPS.1_TS.227"/>
          <p:cNvGraphicFramePr/>
          <p:nvPr>
            <p:extLst>
              <p:ext uri="{D42A27DB-BD31-4B8C-83A1-F6EECF244321}">
                <p14:modId xmlns:p14="http://schemas.microsoft.com/office/powerpoint/2010/main" xmlns="" val="2097678928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6" name="TY.RX_PR.1164_SL.da21111d_IT.259485ce8c41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Tables E-17B_MEAN, E-17B_2, E-17B_3: Mean value of all securities, publicly and non-traded stock, 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and closed-end funds ($000s, excl. 0) (*missing value substitution applied)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Own specific security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E-10, Q.17, Col B, Net Items 1-14 and Items 1-4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fd82e6a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fd82e6a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Incidences Of Owning Life Insurance </a:t>
            </a:r>
          </a:p>
        </p:txBody>
      </p:sp>
      <p:graphicFrame>
        <p:nvGraphicFramePr>
          <p:cNvPr id="3" name="TY.RC_PR.1164_SL.fd82e6a1_IT.efde6ddc8c5a_DPH.83dc79d7_TH.0f2a2588e1ed_DPS.1_TS.266"/>
          <p:cNvGraphicFramePr/>
          <p:nvPr>
            <p:extLst>
              <p:ext uri="{D42A27DB-BD31-4B8C-83A1-F6EECF244321}">
                <p14:modId xmlns:p14="http://schemas.microsoft.com/office/powerpoint/2010/main" xmlns="" val="2953636193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6" name="TY.RX_PR.1164_SL.fd82e6a1_IT.55496478630e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Tables L-2, L-5:  Incidences of types of life insurance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Pages L-1, Q.2; L-2, Qs.4a, Cols A,B, Q.5; L-3, Qs. 6a, 7a; L-4, Q.8a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9391a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9391a4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Have Homeowner's Or Renter's Insurance </a:t>
            </a:r>
          </a:p>
        </p:txBody>
      </p:sp>
      <p:graphicFrame>
        <p:nvGraphicFramePr>
          <p:cNvPr id="3" name="TY.RC_PR.1164_SL.9391a446_IT.04398de4d6b0_DPH.83dc79d7_TH.1b5dbb592e80_DPS.1_TS.282"/>
          <p:cNvGraphicFramePr/>
          <p:nvPr>
            <p:extLst>
              <p:ext uri="{D42A27DB-BD31-4B8C-83A1-F6EECF244321}">
                <p14:modId xmlns:p14="http://schemas.microsoft.com/office/powerpoint/2010/main" xmlns="" val="1369985589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6" name="TY.RX_PR.1164_SL.9391a446_IT.728d5df792c5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G-3a : Incidence of homeowner's or renter's insurance on primary residence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G-1, Q.3a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009bfca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009bfca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Incidences Of Having Loans On Primary Home </a:t>
            </a:r>
          </a:p>
        </p:txBody>
      </p:sp>
      <p:graphicFrame>
        <p:nvGraphicFramePr>
          <p:cNvPr id="3" name="TY.RC_PR.1164_SL.009bfca7_IT.f0c1163c69b0_DPH.83dc79d7_TH.7ce38c22f5f5_DPS.1_TS.344"/>
          <p:cNvGraphicFramePr/>
          <p:nvPr>
            <p:extLst>
              <p:ext uri="{D42A27DB-BD31-4B8C-83A1-F6EECF244321}">
                <p14:modId xmlns:p14="http://schemas.microsoft.com/office/powerpoint/2010/main" xmlns="" val="617662754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6" name="TY.RX_PR.1164_SL.009bfca7_IT.b7a351d1908e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G-6a : Incidence of loans on primary residence – Summary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Own home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G-2, Q.6a, Cols A,B,C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e43d17b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e43d17b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Mean Debts On Primary Home</a:t>
            </a:r>
            <a:r>
              <a:rPr lang="en-CA" sz="1800" dirty="0" smtClean="0"/>
              <a:t> ($000s) </a:t>
            </a:r>
          </a:p>
        </p:txBody>
      </p:sp>
      <p:graphicFrame>
        <p:nvGraphicFramePr>
          <p:cNvPr id="3" name="TY.RC_PR.1164_SL.e43d17b6_IT.912f4f517eb6_DPH.83dc79d7_TH.0666dc0ce0ac_DPS.1_TS.345"/>
          <p:cNvGraphicFramePr/>
          <p:nvPr>
            <p:extLst>
              <p:ext uri="{D42A27DB-BD31-4B8C-83A1-F6EECF244321}">
                <p14:modId xmlns:p14="http://schemas.microsoft.com/office/powerpoint/2010/main" xmlns="" val="2211837586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6" name="TY.RX_PR.1164_SL.e43d17b6_IT.286bb189eb73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  <a:t>Table RE5, G-14A, G-14BC, G-14B_MVSA, G-14C_MVSA: Mean debts on primary home ($000s, incl. 0) (missing value substitution applied)</a:t>
            </a:r>
            <a:b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  <a:t>Base for Total Debt: Own Home; Base for other loans: Have type of loan on primary home</a:t>
            </a:r>
            <a:b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  <a:t>Questionnaire Page G-4, Q. 14, Cols A, B,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c590b88f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c590b88f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Incidences Of Owning Retirement Accounts </a:t>
            </a:r>
          </a:p>
        </p:txBody>
      </p:sp>
      <p:graphicFrame>
        <p:nvGraphicFramePr>
          <p:cNvPr id="3" name="TY.RC_PR.1164_SL.c590b88f_IT.e97cf5949bdc_DPH.83dc79d7_TH.dad6b20c9d73_DPS.1_TS.364"/>
          <p:cNvGraphicFramePr/>
          <p:nvPr>
            <p:extLst>
              <p:ext uri="{D42A27DB-BD31-4B8C-83A1-F6EECF244321}">
                <p14:modId xmlns:p14="http://schemas.microsoft.com/office/powerpoint/2010/main" xmlns="" val="509595383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6" name="TY.RX_PR.1164_SL.c590b88f_IT.42d0c8824bd2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F-4 : Ownership of retirement products (Summary)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Section F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1ad6a33b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1ad6a33b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Mean Amounts Held In Retirement Accounts</a:t>
            </a:r>
            <a:r>
              <a:rPr lang="en-CA" sz="1800" dirty="0" smtClean="0"/>
              <a:t> ($000s) </a:t>
            </a:r>
          </a:p>
        </p:txBody>
      </p:sp>
      <p:graphicFrame>
        <p:nvGraphicFramePr>
          <p:cNvPr id="3" name="TY.RC_PR.1164_SL.1ad6a33b_IT.b47c26fc2810_DPH.83dc79d7_TH.9ea8e7993f07_DPS.1_TS.365"/>
          <p:cNvGraphicFramePr/>
          <p:nvPr>
            <p:extLst>
              <p:ext uri="{D42A27DB-BD31-4B8C-83A1-F6EECF244321}">
                <p14:modId xmlns:p14="http://schemas.microsoft.com/office/powerpoint/2010/main" xmlns="" val="1991518625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6" name="TY.RX_PR.1164_SL.1ad6a33b_IT.946433f4fdb3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Tables F-BAL, F-4h, F-6g, F-ANNBAL, F-5: Mean amounts held in retirement accounts (pension not included) ($000s) (missing value substitution applied)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Own Type Of Retirement Account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Pages F-4, Qs. 4h, 5; F-6, Q.6g; F-7, Qs. 9d, 10d; F-8, Q.11d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761938f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761938f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Household's Financial Situation </a:t>
            </a:r>
          </a:p>
        </p:txBody>
      </p:sp>
      <p:graphicFrame>
        <p:nvGraphicFramePr>
          <p:cNvPr id="3" name="TY.RC_PR.1164_SL.761938f0_IT.10045ff3509f_DPH.83dc79d7_TH.588398925dd2_DPS.1_TS.416"/>
          <p:cNvGraphicFramePr/>
          <p:nvPr>
            <p:extLst>
              <p:ext uri="{D42A27DB-BD31-4B8C-83A1-F6EECF244321}">
                <p14:modId xmlns:p14="http://schemas.microsoft.com/office/powerpoint/2010/main" xmlns="" val="3548516809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6" name="TY.RX_PR.1164_SL.761938f0_IT.537464462146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B-4:  Household's financial situation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B-2, Q.4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c83c7c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c83c7c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Household's Financial Confidence </a:t>
            </a:r>
          </a:p>
        </p:txBody>
      </p:sp>
      <p:graphicFrame>
        <p:nvGraphicFramePr>
          <p:cNvPr id="3" name="TY.RC_PR.1164_SL.c83c7c64_IT.36647243b4c0_DPH.83dc79d7_TH.34a73c462438_DPS.1_TS.584"/>
          <p:cNvGraphicFramePr/>
          <p:nvPr>
            <p:extLst>
              <p:ext uri="{D42A27DB-BD31-4B8C-83A1-F6EECF244321}">
                <p14:modId xmlns:p14="http://schemas.microsoft.com/office/powerpoint/2010/main" xmlns="" val="3712350258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6" name="TY.RX_PR.1164_SL.c83c7c64_IT.abfc56c8c369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N-2 : Household's financial confidence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N-1, Q.2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0197238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0197238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Household Would Use Unexpected $25,000 </a:t>
            </a:r>
          </a:p>
        </p:txBody>
      </p:sp>
      <p:graphicFrame>
        <p:nvGraphicFramePr>
          <p:cNvPr id="3" name="TY.RC_PR.1164_SL.0197238e_IT.30f01e065f7a_DPH.83dc79d7_TH.59c54186332f_DPS.1_TS.598"/>
          <p:cNvGraphicFramePr/>
          <p:nvPr>
            <p:extLst>
              <p:ext uri="{D42A27DB-BD31-4B8C-83A1-F6EECF244321}">
                <p14:modId xmlns:p14="http://schemas.microsoft.com/office/powerpoint/2010/main" xmlns="" val="1670367445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19</a:t>
            </a:fld>
            <a:endParaRPr lang="en-CA" dirty="0"/>
          </a:p>
        </p:txBody>
      </p:sp>
      <p:sp>
        <p:nvSpPr>
          <p:cNvPr id="6" name="TY.RX_PR.1164_SL.0197238e_IT.5777f0c618de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B-1a : Uses for unexpected $25,000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B-1, Q.1a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70900" y="6543675"/>
            <a:ext cx="673100" cy="246063"/>
          </a:xfrm>
        </p:spPr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371600"/>
            <a:ext cx="7315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Standard Segment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………………………………………..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		4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Demographics.................................................................................		7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Accounts.........................................................................................		21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Balance Sheets...............................................................................		42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Cards..............................................................................................		57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Consumer Credit.............................................................................		90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Direct Marketing..............................................................................		103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Health Insurance.............................................................................		144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Institutions......................................................................................		168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Internet Financial Services…………………………………………….		198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Investments…………………………………………………….............		223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Life Events……………………………………………………...............		252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Life Insurance…………………………………………………..............		265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Property and Casualty Insurance…………………………….............		281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Planning and Advice…………………………………………..............		297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Real Estate and Debt…………………………………………………..		337 </a:t>
            </a:r>
          </a:p>
          <a:p>
            <a:pPr>
              <a:tabLst>
                <a:tab pos="5943600" algn="r"/>
                <a:tab pos="6746875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Retirement………………………………………………………	……….	363</a:t>
            </a:r>
          </a:p>
          <a:p>
            <a:endParaRPr lang="en-US" dirty="0"/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1066800"/>
          </a:xfrm>
        </p:spPr>
        <p:txBody>
          <a:bodyPr/>
          <a:lstStyle/>
          <a:p>
            <a:pPr algn="l"/>
            <a:r>
              <a:rPr lang="en-US" dirty="0" smtClean="0"/>
              <a:t>Contents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For more information: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Page </a:t>
            </a:r>
            <a:fld id="{A0877824-B53C-45A3-83D2-B65B1CD10F65}" type="slidenum">
              <a:rPr lang="en-CA"/>
              <a:pPr>
                <a:defRPr/>
              </a:pPr>
              <a:t>20</a:t>
            </a:fld>
            <a:endParaRPr lang="en-CA" dirty="0"/>
          </a:p>
        </p:txBody>
      </p:sp>
      <p:sp>
        <p:nvSpPr>
          <p:cNvPr id="66564" name="TextBox 1"/>
          <p:cNvSpPr txBox="1">
            <a:spLocks noChangeArrowheads="1"/>
          </p:cNvSpPr>
          <p:nvPr/>
        </p:nvSpPr>
        <p:spPr bwMode="auto">
          <a:xfrm>
            <a:off x="1066800" y="1447800"/>
            <a:ext cx="80772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indent="-6350">
              <a:spcBef>
                <a:spcPts val="3838"/>
              </a:spcBef>
            </a:pPr>
            <a:r>
              <a:rPr lang="en-US" dirty="0">
                <a:solidFill>
                  <a:srgbClr val="2347B3"/>
                </a:solidFill>
                <a:cs typeface="Arial" pitchFamily="34" charset="0"/>
              </a:rPr>
              <a:t>Consumer Financial Decisions:</a:t>
            </a:r>
          </a:p>
          <a:p>
            <a:pPr marL="6350" indent="-6350">
              <a:spcBef>
                <a:spcPct val="50000"/>
              </a:spcBef>
            </a:pPr>
            <a:r>
              <a:rPr lang="en-US" sz="1400" dirty="0">
                <a:solidFill>
                  <a:srgbClr val="142D53"/>
                </a:solidFill>
                <a:cs typeface="Arial" pitchFamily="34" charset="0"/>
              </a:rPr>
              <a:t>Larry Cohen 	</a:t>
            </a:r>
            <a:r>
              <a:rPr lang="en-US" sz="1400" dirty="0" smtClean="0">
                <a:solidFill>
                  <a:srgbClr val="264DC2"/>
                </a:solidFill>
                <a:cs typeface="Arial" pitchFamily="34" charset="0"/>
                <a:hlinkClick r:id="rId2"/>
              </a:rPr>
              <a:t>lcohen@sbi-i.com</a:t>
            </a:r>
            <a:r>
              <a:rPr lang="en-US" sz="1400" dirty="0" smtClean="0">
                <a:solidFill>
                  <a:srgbClr val="264DC2"/>
                </a:solidFill>
                <a:cs typeface="Arial" pitchFamily="34" charset="0"/>
              </a:rPr>
              <a:t> 	</a:t>
            </a:r>
            <a:r>
              <a:rPr lang="en-US" sz="1400" dirty="0" smtClean="0">
                <a:solidFill>
                  <a:srgbClr val="142D53"/>
                </a:solidFill>
                <a:cs typeface="Arial" pitchFamily="34" charset="0"/>
              </a:rPr>
              <a:t>+</a:t>
            </a:r>
            <a:r>
              <a:rPr lang="en-US" sz="1400" dirty="0">
                <a:solidFill>
                  <a:srgbClr val="142D53"/>
                </a:solidFill>
                <a:cs typeface="Arial" pitchFamily="34" charset="0"/>
              </a:rPr>
              <a:t>1 609 378 5044</a:t>
            </a:r>
          </a:p>
          <a:p>
            <a:pPr marL="6350" indent="-6350">
              <a:spcBef>
                <a:spcPct val="50000"/>
              </a:spcBef>
            </a:pPr>
            <a:r>
              <a:rPr lang="en-US" sz="1400" dirty="0">
                <a:solidFill>
                  <a:srgbClr val="142D53"/>
                </a:solidFill>
                <a:cs typeface="Arial" pitchFamily="34" charset="0"/>
              </a:rPr>
              <a:t>Kathryn Spring	</a:t>
            </a:r>
            <a:r>
              <a:rPr lang="en-US" sz="1400" dirty="0" smtClean="0">
                <a:solidFill>
                  <a:srgbClr val="264DC2"/>
                </a:solidFill>
                <a:cs typeface="Arial" pitchFamily="34" charset="0"/>
                <a:hlinkClick r:id="rId3"/>
              </a:rPr>
              <a:t>kspring@sbi-i.com</a:t>
            </a:r>
            <a:r>
              <a:rPr lang="en-US" sz="1400" dirty="0" smtClean="0">
                <a:solidFill>
                  <a:srgbClr val="264DC2"/>
                </a:solidFill>
                <a:cs typeface="Arial" pitchFamily="34" charset="0"/>
              </a:rPr>
              <a:t> 	</a:t>
            </a:r>
            <a:r>
              <a:rPr lang="en-US" sz="1400" dirty="0" smtClean="0">
                <a:solidFill>
                  <a:srgbClr val="142D53"/>
                </a:solidFill>
                <a:cs typeface="Arial" pitchFamily="34" charset="0"/>
              </a:rPr>
              <a:t>+1 </a:t>
            </a:r>
            <a:r>
              <a:rPr lang="en-US" sz="1400" dirty="0">
                <a:solidFill>
                  <a:srgbClr val="142D53"/>
                </a:solidFill>
                <a:cs typeface="Arial" pitchFamily="34" charset="0"/>
              </a:rPr>
              <a:t>804 272 0270</a:t>
            </a:r>
          </a:p>
          <a:p>
            <a:pPr marL="6350" indent="-6350">
              <a:spcBef>
                <a:spcPct val="50000"/>
              </a:spcBef>
            </a:pPr>
            <a:endParaRPr lang="en-US" sz="1400" dirty="0">
              <a:solidFill>
                <a:srgbClr val="142D53"/>
              </a:solidFill>
              <a:cs typeface="Arial" pitchFamily="34" charset="0"/>
            </a:endParaRPr>
          </a:p>
          <a:p>
            <a:pPr marL="6350" indent="-6350">
              <a:spcBef>
                <a:spcPct val="50000"/>
              </a:spcBef>
            </a:pPr>
            <a:endParaRPr lang="en-US" sz="1400" dirty="0">
              <a:solidFill>
                <a:srgbClr val="142D53"/>
              </a:solidFill>
              <a:cs typeface="Arial" pitchFamily="34" charset="0"/>
            </a:endParaRPr>
          </a:p>
          <a:p>
            <a:pPr marL="6350" indent="-6350">
              <a:spcBef>
                <a:spcPct val="50000"/>
              </a:spcBef>
              <a:buFont typeface="Wingdings" pitchFamily="2" charset="2"/>
              <a:buNone/>
            </a:pPr>
            <a:endParaRPr lang="en-US" sz="1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Box 12"/>
          <p:cNvSpPr txBox="1">
            <a:spLocks noChangeArrowheads="1"/>
          </p:cNvSpPr>
          <p:nvPr/>
        </p:nvSpPr>
        <p:spPr bwMode="auto">
          <a:xfrm>
            <a:off x="4876800" y="1511300"/>
            <a:ext cx="34290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4C81AE"/>
                </a:solidFill>
                <a:cs typeface="Arial" pitchFamily="34" charset="0"/>
              </a:rPr>
              <a:t>England</a:t>
            </a:r>
          </a:p>
          <a:p>
            <a:r>
              <a:rPr lang="en-US" sz="1400" dirty="0" err="1">
                <a:solidFill>
                  <a:srgbClr val="0D1E39"/>
                </a:solidFill>
                <a:cs typeface="Arial" pitchFamily="34" charset="0"/>
              </a:rPr>
              <a:t>Knollys</a:t>
            </a:r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 House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17 </a:t>
            </a:r>
            <a:r>
              <a:rPr lang="en-US" sz="1400" dirty="0" err="1">
                <a:solidFill>
                  <a:srgbClr val="0D1E39"/>
                </a:solidFill>
                <a:cs typeface="Arial" pitchFamily="34" charset="0"/>
              </a:rPr>
              <a:t>Addiscombe</a:t>
            </a:r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 Road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Croydon, Surrey</a:t>
            </a:r>
          </a:p>
          <a:p>
            <a:r>
              <a:rPr lang="en-US" sz="1400" dirty="0" err="1">
                <a:solidFill>
                  <a:srgbClr val="0D1E39"/>
                </a:solidFill>
                <a:cs typeface="Arial" pitchFamily="34" charset="0"/>
              </a:rPr>
              <a:t>CRO</a:t>
            </a:r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 6SR, 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+44 (0) 20 8686 5555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+44 (0) 20 8760 0635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dirty="0">
                <a:solidFill>
                  <a:srgbClr val="4C81AE"/>
                </a:solidFill>
                <a:cs typeface="Arial" pitchFamily="34" charset="0"/>
              </a:rPr>
              <a:t>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Parkside House 3F.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2, </a:t>
            </a:r>
            <a:r>
              <a:rPr lang="en-US" sz="1400" dirty="0" err="1">
                <a:solidFill>
                  <a:srgbClr val="0D1E39"/>
                </a:solidFill>
                <a:cs typeface="Arial" pitchFamily="34" charset="0"/>
              </a:rPr>
              <a:t>Ichibancho</a:t>
            </a:r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, Chiyoda-</a:t>
            </a:r>
            <a:r>
              <a:rPr lang="en-US" sz="1400" dirty="0" err="1">
                <a:solidFill>
                  <a:srgbClr val="0D1E39"/>
                </a:solidFill>
                <a:cs typeface="Arial" pitchFamily="34" charset="0"/>
              </a:rPr>
              <a:t>ku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Tokyo 102-0082, 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+81 3 3222 6501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+81 3 3222 6508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67588" name="TextBox 11"/>
          <p:cNvSpPr txBox="1">
            <a:spLocks noChangeArrowheads="1"/>
          </p:cNvSpPr>
          <p:nvPr/>
        </p:nvSpPr>
        <p:spPr bwMode="auto">
          <a:xfrm>
            <a:off x="1066800" y="1511300"/>
            <a:ext cx="4318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4C81AE"/>
                </a:solidFill>
                <a:cs typeface="Arial" pitchFamily="34" charset="0"/>
              </a:rPr>
              <a:t>United States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333 Ravenswood Avenue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Mail: 405 El Camino Real #120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Park, California 94025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+1 650 859 4600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P.O. Box 2410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Princeton, New Jersey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+1 609 378 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5044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www.strategicbusinessinsights.com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sz="1200" dirty="0"/>
          </a:p>
          <a:p>
            <a:pPr>
              <a:defRPr/>
            </a:pPr>
            <a:r>
              <a:rPr lang="en-CA" sz="1200" dirty="0"/>
              <a:t> Page </a:t>
            </a:r>
            <a:fld id="{042A1A14-E129-4B0D-AF03-B910CE650E76}" type="slidenum">
              <a:rPr lang="en-CA" sz="1200"/>
              <a:pPr>
                <a:defRPr/>
              </a:pPr>
              <a:t>21</a:t>
            </a:fld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(continued)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295400"/>
            <a:ext cx="7467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Transactions……………………………………………………..	………	395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Vehicles and Credit…………………………………………….	……….	401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Attitudes…………………………………………………………	……….	414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General Attitudes……………………………………………….	……….	415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Institution Attitudes …………………………………………….	……….	447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Trust in Institutions …………………………………………….	……….	463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Investment Attitudes …………………………………………..	……….	472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Retirement Attitudes …………………………………………..	……….	503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Credit Attitudes …………………………………………………	……….	520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Insurance Attitudes ……………………………………………	………..	540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Health-Related Attitudes………………………………………	………..	557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Planning and Advice Attitudes ……………………………….	………..	565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Trust in Planners and Advisors ………………………………	………..	582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Miscellaneous ………………………………………………….	……….	597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Appendices……………………………………………………..	………..	619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Survey Methodology…………………………………………...	……….	620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Survey Weighting Procedures ………………………………..	……….	626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Sampling Tolerance Tables …………………………………..	………..	634 </a:t>
            </a:r>
          </a:p>
          <a:p>
            <a:pPr>
              <a:tabLst>
                <a:tab pos="5943600" algn="r"/>
                <a:tab pos="6748463" algn="r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Calculated Variables…………………………………………..	………..	641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a2cab8d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 </a:t>
            </a:r>
            <a:r>
              <a:rPr lang="en-US" dirty="0" smtClean="0"/>
              <a:t>Segments: Generational Cohorts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077200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All U.S. Households </a:t>
            </a:r>
            <a:r>
              <a:rPr lang="en-US" sz="1400" dirty="0" smtClean="0"/>
              <a:t>(n=4261; weighted projected population (</a:t>
            </a:r>
            <a:r>
              <a:rPr lang="en-US" sz="1400" dirty="0" err="1" smtClean="0"/>
              <a:t>wpp</a:t>
            </a:r>
            <a:r>
              <a:rPr lang="en-US" sz="1400" dirty="0" smtClean="0"/>
              <a:t>) = 130,606,000)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err="1" smtClean="0"/>
              <a:t>Millennials</a:t>
            </a:r>
            <a:r>
              <a:rPr lang="en-US" sz="1400" dirty="0" smtClean="0"/>
              <a:t>:  Primary </a:t>
            </a:r>
            <a:r>
              <a:rPr lang="en-US" sz="1400" dirty="0"/>
              <a:t>head* was born after </a:t>
            </a:r>
            <a:r>
              <a:rPr lang="en-US" sz="1400" dirty="0" smtClean="0"/>
              <a:t>1976 (n = 498; </a:t>
            </a:r>
            <a:r>
              <a:rPr lang="en-US" sz="1400" dirty="0" err="1" smtClean="0"/>
              <a:t>wpp</a:t>
            </a:r>
            <a:r>
              <a:rPr lang="en-US" sz="1400" dirty="0" smtClean="0"/>
              <a:t>=29,695,000)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Generation X </a:t>
            </a:r>
            <a:r>
              <a:rPr lang="en-US" sz="1400" dirty="0" smtClean="0"/>
              <a:t>: Primary head was born from 1963 to 1976 (n = 956;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32,655,000)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Younger </a:t>
            </a:r>
            <a:r>
              <a:rPr lang="en-US" sz="1400" b="1" dirty="0" smtClean="0"/>
              <a:t>Boomers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 </a:t>
            </a:r>
            <a:r>
              <a:rPr lang="en-US" sz="1400" dirty="0"/>
              <a:t>1954 </a:t>
            </a:r>
            <a:r>
              <a:rPr lang="en-US" sz="1400" dirty="0" smtClean="0"/>
              <a:t>to </a:t>
            </a:r>
            <a:r>
              <a:rPr lang="en-US" sz="1400" dirty="0"/>
              <a:t>1962 (</a:t>
            </a:r>
            <a:r>
              <a:rPr lang="en-US" sz="1400" dirty="0" smtClean="0"/>
              <a:t>n = 948;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25,485,000)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Older </a:t>
            </a:r>
            <a:r>
              <a:rPr lang="en-US" sz="1400" b="1" dirty="0" smtClean="0"/>
              <a:t>Boomers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from1946 to1953 </a:t>
            </a:r>
            <a:r>
              <a:rPr lang="en-US" sz="1400" dirty="0"/>
              <a:t>(</a:t>
            </a:r>
            <a:r>
              <a:rPr lang="en-US" sz="1400" dirty="0" smtClean="0"/>
              <a:t>n = 806;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17,937,000)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Silent </a:t>
            </a:r>
            <a:r>
              <a:rPr lang="en-US" sz="1400" b="1" dirty="0" smtClean="0"/>
              <a:t>Generation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 1930 to1945 </a:t>
            </a:r>
            <a:r>
              <a:rPr lang="en-US" sz="1400" dirty="0"/>
              <a:t>(</a:t>
            </a:r>
            <a:r>
              <a:rPr lang="en-US" sz="1400" dirty="0" smtClean="0"/>
              <a:t>n = 935;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21,884,000)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Greatest Generation </a:t>
            </a:r>
            <a:r>
              <a:rPr lang="en-US" sz="1400" dirty="0" smtClean="0"/>
              <a:t>: Primary head was born before1930 (n = 118;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2,950,000)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endParaRPr lang="en-US" sz="1200" dirty="0"/>
          </a:p>
          <a:p>
            <a:pPr marL="463550" indent="-411163">
              <a:buFont typeface="Wingdings" pitchFamily="2" charset="2"/>
              <a:buNone/>
            </a:pPr>
            <a:endParaRPr lang="en-US" sz="12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endParaRPr lang="en-US" sz="16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*Primary </a:t>
            </a:r>
            <a:r>
              <a:rPr lang="en-US" sz="1000" dirty="0"/>
              <a:t>head is the head of household making the largest contribution to household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ec7ee5c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ec7ee5c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Highest Level Of Education Of Primary Head </a:t>
            </a:r>
          </a:p>
        </p:txBody>
      </p:sp>
      <p:graphicFrame>
        <p:nvGraphicFramePr>
          <p:cNvPr id="3" name="TY.RC_PR.1164_SL.ec7ee5c1_IT.85e3fa2f0f30_DPH.83dc79d7_TH.96035778ee6b_DPS.1_TS.13"/>
          <p:cNvGraphicFramePr/>
          <p:nvPr>
            <p:extLst>
              <p:ext uri="{D42A27DB-BD31-4B8C-83A1-F6EECF244321}">
                <p14:modId xmlns:p14="http://schemas.microsoft.com/office/powerpoint/2010/main" xmlns="" val="4081310762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TY.RX_PR.1164_SL.ec7ee5c1_IT.1eb77cc5d3dc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O-8 : Education - Primary head of household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O-2, Q.8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561ab7e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561ab7e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Household Marital Status </a:t>
            </a:r>
          </a:p>
        </p:txBody>
      </p:sp>
      <p:graphicFrame>
        <p:nvGraphicFramePr>
          <p:cNvPr id="3" name="TY.RC_PR.1164_SL.561ab7e6_IT.fdf36b7f5316_DPH.83dc79d7_TH.8820df285f6e_DPS.1_TS.17"/>
          <p:cNvGraphicFramePr/>
          <p:nvPr>
            <p:extLst>
              <p:ext uri="{D42A27DB-BD31-4B8C-83A1-F6EECF244321}">
                <p14:modId xmlns:p14="http://schemas.microsoft.com/office/powerpoint/2010/main" xmlns="" val="3302120973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TY.RX_PR.1164_SL.561ab7e6_IT.5d16b8e61c66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A-8 : Marital status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A-2, Q.8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Incidences Of Making Various Financial Transactions</a:t>
            </a:r>
            <a:r>
              <a:rPr lang="en-CA" sz="1800" dirty="0" smtClean="0"/>
              <a:t> (2)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7</a:t>
            </a:fld>
            <a:endParaRPr lang="en-CA" dirty="0"/>
          </a:p>
        </p:txBody>
      </p:sp>
      <p:graphicFrame>
        <p:nvGraphicFramePr>
          <p:cNvPr id="5" name="TY.RC_PR.1164_SL.f3804148_IT.14f2eeebcc76_DPH.83dc79d7_TH.bd766d8aeeee_DPS.1_TS.397"/>
          <p:cNvGraphicFramePr/>
          <p:nvPr>
            <p:extLst>
              <p:ext uri="{D42A27DB-BD31-4B8C-83A1-F6EECF244321}">
                <p14:modId xmlns="" xmlns:p14="http://schemas.microsoft.com/office/powerpoint/2010/main" val="1308356705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1164_SL.f3804148_IT.ae128b04b0f3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  <a:t>Table TRNS: Incidence of types of financial transactions (excluding cash)</a:t>
            </a:r>
            <a:b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dirty="0" smtClean="0">
                <a:solidFill>
                  <a:srgbClr val="000000"/>
                </a:solidFill>
                <a:latin typeface="Arial"/>
                <a:cs typeface="Arial"/>
              </a:rPr>
              <a:t>Balance Sheet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62cd3b0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62cd3b0c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Of Internet Banking </a:t>
            </a:r>
          </a:p>
        </p:txBody>
      </p:sp>
      <p:graphicFrame>
        <p:nvGraphicFramePr>
          <p:cNvPr id="3" name="TY.RC_PR.1164_SL.62cd3b0c_IT.66aad4d8f543_DPH.83dc79d7_TH.86a8840c59d2_DPS.1_TS.199"/>
          <p:cNvGraphicFramePr/>
          <p:nvPr>
            <p:extLst>
              <p:ext uri="{D42A27DB-BD31-4B8C-83A1-F6EECF244321}">
                <p14:modId xmlns:p14="http://schemas.microsoft.com/office/powerpoint/2010/main" xmlns="" val="122655146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TY.RX_PR.1164_SL.62cd3b0c_IT.dffa46edccca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B-11aA: Use of Internet banking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Have access to the Internet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 B-4, Q.11a, Col A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9f9c4bf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1164_SL.9f9c4bfc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Incidences Of Owning Securities</a:t>
            </a:r>
            <a:r>
              <a:rPr lang="en-CA" sz="1800" dirty="0" smtClean="0"/>
              <a:t> (1) </a:t>
            </a:r>
          </a:p>
        </p:txBody>
      </p:sp>
      <p:graphicFrame>
        <p:nvGraphicFramePr>
          <p:cNvPr id="3" name="TY.RC_PR.1164_SL.9f9c4bfc_IT.cac6679f828a_DPH.83dc79d7_TH.6bf511000d04_DPS.1_TS.224"/>
          <p:cNvGraphicFramePr/>
          <p:nvPr>
            <p:extLst>
              <p:ext uri="{D42A27DB-BD31-4B8C-83A1-F6EECF244321}">
                <p14:modId xmlns:p14="http://schemas.microsoft.com/office/powerpoint/2010/main" xmlns="" val="2954750461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6" name="TY.RX_PR.1164_SL.9f9c4bfc_IT.fc03e71e58be"/>
          <p:cNvSpPr txBox="1">
            <a:spLocks/>
          </p:cNvSpPr>
          <p:nvPr/>
        </p:nvSpPr>
        <p:spPr>
          <a:xfrm>
            <a:off x="0" y="5872163"/>
            <a:ext cx="6419850" cy="744537"/>
          </a:xfrm>
          <a:prstGeom prst="rect">
            <a:avLst/>
          </a:prstGeom>
        </p:spPr>
        <p:txBody>
          <a:bodyPr vert="horz" wrap="none" lIns="320040" tIns="118872" rIns="0" bIns="118872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+mj-lt"/>
                <a:ea typeface="ＭＳ Ｐゴシック" pitchFamily="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  <a:ea typeface="ＭＳ Ｐゴシック" pitchFamily="1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48"/>
                </a:solidFill>
                <a:latin typeface="Arial" pitchFamily="34" charset="0"/>
              </a:defRPr>
            </a:lvl9pPr>
          </a:lstStyle>
          <a:p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Table E-17A : Ownership of securities – Summary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kern="0" smtClean="0">
                <a:solidFill>
                  <a:srgbClr val="000000"/>
                </a:solidFill>
                <a:latin typeface="Arial"/>
                <a:cs typeface="Arial"/>
              </a:rPr>
              <a:t>Questionnaire Pages E-5, Q.10a; E-10, Q.17, Col A; E-4, Q.8a, Col A</a:t>
            </a:r>
            <a:endParaRPr lang="en-CA" sz="9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A shell">
  <a:themeElements>
    <a:clrScheme name="CGA 20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7030A0"/>
      </a:accent2>
      <a:accent3>
        <a:srgbClr val="FF0000"/>
      </a:accent3>
      <a:accent4>
        <a:srgbClr val="00B050"/>
      </a:accent4>
      <a:accent5>
        <a:srgbClr val="FFFF00"/>
      </a:accent5>
      <a:accent6>
        <a:srgbClr val="00B0F0"/>
      </a:accent6>
      <a:hlink>
        <a:srgbClr val="7F7F7F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9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B98A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7_CGA shell 9">
    <a:dk1>
      <a:srgbClr val="000000"/>
    </a:dk1>
    <a:lt1>
      <a:srgbClr val="FFFFFF"/>
    </a:lt1>
    <a:dk2>
      <a:srgbClr val="66FFFF"/>
    </a:dk2>
    <a:lt2>
      <a:srgbClr val="FFFF00"/>
    </a:lt2>
    <a:accent1>
      <a:srgbClr val="000000"/>
    </a:accent1>
    <a:accent2>
      <a:srgbClr val="CC99FF"/>
    </a:accent2>
    <a:accent3>
      <a:srgbClr val="FFFFFF"/>
    </a:accent3>
    <a:accent4>
      <a:srgbClr val="000000"/>
    </a:accent4>
    <a:accent5>
      <a:srgbClr val="AAAAAA"/>
    </a:accent5>
    <a:accent6>
      <a:srgbClr val="B98AE7"/>
    </a:accent6>
    <a:hlink>
      <a:srgbClr val="FF0000"/>
    </a:hlink>
    <a:folHlink>
      <a:srgbClr val="009900"/>
    </a:folHlink>
  </a:clrScheme>
</a:themeOverride>
</file>

<file path=ppt/theme/themeOverride10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CGA 20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0000"/>
    </a:accent1>
    <a:accent2>
      <a:srgbClr val="7030A0"/>
    </a:accent2>
    <a:accent3>
      <a:srgbClr val="FF0000"/>
    </a:accent3>
    <a:accent4>
      <a:srgbClr val="00B050"/>
    </a:accent4>
    <a:accent5>
      <a:srgbClr val="FFFF00"/>
    </a:accent5>
    <a:accent6>
      <a:srgbClr val="00B0F0"/>
    </a:accent6>
    <a:hlink>
      <a:srgbClr val="7F7F7F"/>
    </a:hlink>
    <a:folHlink>
      <a:srgbClr val="7F7F7F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6989</TotalTime>
  <Words>613</Words>
  <Application>Microsoft Office PowerPoint</Application>
  <PresentationFormat>On-screen Show (4:3)</PresentationFormat>
  <Paragraphs>147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CGA shell</vt:lpstr>
      <vt:lpstr>Slide 1</vt:lpstr>
      <vt:lpstr>Contents</vt:lpstr>
      <vt:lpstr>Contents (continued)</vt:lpstr>
      <vt:lpstr> Standard Segments: Generational Cohorts</vt:lpstr>
      <vt:lpstr>Highest Level Of Education Of Primary Head </vt:lpstr>
      <vt:lpstr>Household Marital Status </vt:lpstr>
      <vt:lpstr>Incidences Of Making Various Financial Transactions (2) </vt:lpstr>
      <vt:lpstr>Use Of Internet Banking </vt:lpstr>
      <vt:lpstr>Incidences Of Owning Securities (1) </vt:lpstr>
      <vt:lpstr>Mean Values Of Securities ($000s) (1) </vt:lpstr>
      <vt:lpstr>Incidences Of Owning Life Insurance </vt:lpstr>
      <vt:lpstr>Have Homeowner's Or Renter's Insurance </vt:lpstr>
      <vt:lpstr>Incidences Of Having Loans On Primary Home </vt:lpstr>
      <vt:lpstr>Mean Debts On Primary Home ($000s) </vt:lpstr>
      <vt:lpstr>Incidences Of Owning Retirement Accounts </vt:lpstr>
      <vt:lpstr>Mean Amounts Held In Retirement Accounts ($000s) </vt:lpstr>
      <vt:lpstr>Household's Financial Situation </vt:lpstr>
      <vt:lpstr>Household's Financial Confidence </vt:lpstr>
      <vt:lpstr>How Household Would Use Unexpected $25,000 </vt:lpstr>
      <vt:lpstr> For more information:</vt:lpstr>
      <vt:lpstr>Slide 21</vt:lpstr>
    </vt:vector>
  </TitlesOfParts>
  <Company>Strategic Business Insights (SBI)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| 2012-13 MacroMonitor Standard Graphic Analysis (SGA) Sample</dc:title>
  <dc:creator>Consumer Financial Decisions (CFD)</dc:creator>
  <cp:lastModifiedBy>kjwhitman</cp:lastModifiedBy>
  <cp:revision>555</cp:revision>
  <cp:lastPrinted>2013-03-07T20:03:23Z</cp:lastPrinted>
  <dcterms:created xsi:type="dcterms:W3CDTF">2010-11-03T17:14:33Z</dcterms:created>
  <dcterms:modified xsi:type="dcterms:W3CDTF">2013-08-18T03:59:15Z</dcterms:modified>
</cp:coreProperties>
</file>